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70" r:id="rId3"/>
    <p:sldId id="365" r:id="rId4"/>
    <p:sldId id="360" r:id="rId5"/>
    <p:sldId id="332" r:id="rId6"/>
    <p:sldId id="369" r:id="rId7"/>
    <p:sldId id="363" r:id="rId8"/>
  </p:sldIdLst>
  <p:sldSz cx="9144000" cy="6858000" type="screen4x3"/>
  <p:notesSz cx="6669088" cy="987266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0E3"/>
    <a:srgbClr val="A8BDCC"/>
    <a:srgbClr val="97B0CC"/>
    <a:srgbClr val="D00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574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10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8425" y="2"/>
            <a:ext cx="2889108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27121F5B-4A36-42E6-9125-61A94FB2041D}" type="datetimeFigureOut">
              <a:rPr lang="nl-NL"/>
              <a:pPr/>
              <a:t>29-9-2015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108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8425" y="9377363"/>
            <a:ext cx="2889108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A86C6FD6-87CB-4F31-9207-E870EBD5A06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017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89066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425" y="2"/>
            <a:ext cx="2889108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B1627D2A-8EDA-4214-AAF3-12F9B2D6A5D4}" type="datetimeFigureOut">
              <a:rPr lang="nl-NL"/>
              <a:pPr/>
              <a:t>29-9-2015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65188" y="739775"/>
            <a:ext cx="4938712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599" y="4689475"/>
            <a:ext cx="5335893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9377363"/>
            <a:ext cx="289066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425" y="9377363"/>
            <a:ext cx="2889108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BC6DFD6C-1DFE-4688-9729-9C26A90A28C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296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10243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069AEC-C4F8-4045-8F56-AE859335AFF7}" type="slidenum">
              <a:rPr lang="nl-NL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914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DFD6C-1DFE-4688-9729-9C26A90A28CC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1568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26628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8508D-4678-4AA4-91EA-ECCFE5995564}" type="slidenum">
              <a:rPr lang="nl-N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4179102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DFD6C-1DFE-4688-9729-9C26A90A28CC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216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6DFD6C-1DFE-4688-9729-9C26A90A28CC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616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59395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C55FA5-E89D-4862-B4FF-B26B7FAFB87B}" type="slidenum">
              <a:rPr lang="nl-NL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185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black">
          <a:xfrm>
            <a:off x="828000" y="1260373"/>
            <a:ext cx="7630616" cy="1379539"/>
          </a:xfrm>
        </p:spPr>
        <p:txBody>
          <a:bodyPr anchor="t">
            <a:noAutofit/>
          </a:bodyPr>
          <a:lstStyle>
            <a:lvl1pPr algn="l">
              <a:lnSpc>
                <a:spcPts val="5100"/>
              </a:lnSpc>
              <a:defRPr sz="4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 bwMode="black">
          <a:xfrm>
            <a:off x="828000" y="3094838"/>
            <a:ext cx="6400800" cy="1752600"/>
          </a:xfrm>
        </p:spPr>
        <p:txBody>
          <a:bodyPr>
            <a:noAutofit/>
          </a:bodyPr>
          <a:lstStyle>
            <a:lvl1pPr marL="0" indent="0" algn="l">
              <a:lnSpc>
                <a:spcPts val="4000"/>
              </a:lnSpc>
              <a:buNone/>
              <a:defRPr sz="3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00563" y="6186488"/>
            <a:ext cx="1871662" cy="3651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fld id="{7447743E-6ADA-47C9-98F4-500F704F7F88}" type="datetime4">
              <a:rPr lang="en-US"/>
              <a:pPr/>
              <a:t>September 29, 2015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03350" y="6186488"/>
            <a:ext cx="2895600" cy="365125"/>
          </a:xfrm>
        </p:spPr>
        <p:txBody>
          <a:bodyPr anchorCtr="0">
            <a:no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28675" y="6186488"/>
            <a:ext cx="514350" cy="36512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fld id="{9BECB8B5-7B96-4ADE-9BC1-AB80F625189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fld id="{6679F0AF-1811-4E44-922A-4513525A6B3E}" type="datetime4">
              <a:rPr lang="en-US"/>
              <a:pPr/>
              <a:t>September 29, 2015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anchorCtr="0">
            <a:noAutofit/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/>
            </a:lvl1pPr>
          </a:lstStyle>
          <a:p>
            <a:fld id="{ECA429A8-A2CC-4632-BBAF-A4924C12746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28000" y="1349394"/>
            <a:ext cx="3852000" cy="432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60032" y="1349394"/>
            <a:ext cx="3852000" cy="4320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C2BA40-08F2-401F-A73E-19B947C2FCCC}" type="datetime4">
              <a:rPr lang="en-US"/>
              <a:pPr/>
              <a:t>September 29, 2015</a:t>
            </a:fld>
            <a:endParaRPr lang="en-US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0D7F3-A857-4E11-8BA7-3972C3E91EB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D2EC98-0430-44B8-9C7C-300A52C14E60}" type="datetime4">
              <a:rPr lang="en-US"/>
              <a:pPr/>
              <a:t>September 29, 2015</a:t>
            </a:fld>
            <a:endParaRPr lang="en-US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A3533-997E-4965-A2EC-B75AB2870D9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FA41F-1FE7-4DDA-A6F2-CA5F63523460}" type="datetime4">
              <a:rPr lang="en-US"/>
              <a:pPr/>
              <a:t>September 29, 2015</a:t>
            </a:fld>
            <a:endParaRPr lang="en-US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F6E0E-95A0-49CF-BE6B-31774E404A5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black">
          <a:xfrm>
            <a:off x="828675" y="179388"/>
            <a:ext cx="7920038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black">
          <a:xfrm>
            <a:off x="828675" y="1339850"/>
            <a:ext cx="7920038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modelstijlen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4500563" y="6129338"/>
            <a:ext cx="1871662" cy="365125"/>
          </a:xfrm>
          <a:prstGeom prst="rect">
            <a:avLst/>
          </a:prstGeom>
        </p:spPr>
        <p:txBody>
          <a:bodyPr vert="horz" wrap="square" lIns="72000" tIns="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cs typeface="Arial" pitchFamily="34" charset="0"/>
              </a:defRPr>
            </a:lvl1pPr>
          </a:lstStyle>
          <a:p>
            <a:fld id="{19BC7A28-E397-4799-B706-DB28FD6643C8}" type="datetime4">
              <a:rPr lang="en-US"/>
              <a:pPr/>
              <a:t>September 29, 2015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1403350" y="6129338"/>
            <a:ext cx="2895600" cy="365125"/>
          </a:xfrm>
          <a:prstGeom prst="rect">
            <a:avLst/>
          </a:prstGeom>
        </p:spPr>
        <p:txBody>
          <a:bodyPr vert="horz" lIns="72000" tIns="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28675" y="6129338"/>
            <a:ext cx="514350" cy="365125"/>
          </a:xfrm>
          <a:prstGeom prst="rect">
            <a:avLst/>
          </a:prstGeom>
        </p:spPr>
        <p:txBody>
          <a:bodyPr vert="horz" wrap="square" lIns="72000" tIns="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cs typeface="Arial" pitchFamily="34" charset="0"/>
              </a:defRPr>
            </a:lvl1pPr>
          </a:lstStyle>
          <a:p>
            <a:fld id="{E27CA152-9558-4C85-A70D-459CF8465FF9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2" r:id="rId3"/>
    <p:sldLayoutId id="2147483743" r:id="rId4"/>
    <p:sldLayoutId id="2147483744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Font typeface="Arial" pitchFamily="34" charset="0"/>
        <a:defRPr kern="1200">
          <a:solidFill>
            <a:schemeClr val="tx1"/>
          </a:solidFill>
          <a:latin typeface="Arial" pitchFamily="34" charset="0"/>
          <a:ea typeface="ＭＳ Ｐゴシック" charset="0"/>
          <a:cs typeface="ＭＳ Ｐゴシック" charset="0"/>
        </a:defRPr>
      </a:lvl1pPr>
      <a:lvl2pPr marL="269875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Clr>
          <a:schemeClr val="accent2"/>
        </a:buClr>
        <a:buFont typeface="Arial" pitchFamily="34" charset="0"/>
        <a:buChar char="•"/>
        <a:tabLst>
          <a:tab pos="269875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2pPr>
      <a:lvl3pPr marL="539750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Clr>
          <a:schemeClr val="accent2"/>
        </a:buClr>
        <a:buFont typeface="Arial" pitchFamily="34" charset="0"/>
        <a:buChar char="–"/>
        <a:tabLst>
          <a:tab pos="539750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3pPr>
      <a:lvl4pPr marL="809625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Font typeface="Arial" pitchFamily="34" charset="0"/>
        <a:buChar char="•"/>
        <a:tabLst>
          <a:tab pos="809625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4pPr>
      <a:lvl5pPr marL="1079500" indent="-269875" algn="l" rtl="0" eaLnBrk="0" fontAlgn="base" hangingPunct="0">
        <a:lnSpc>
          <a:spcPts val="2200"/>
        </a:lnSpc>
        <a:spcBef>
          <a:spcPct val="0"/>
        </a:spcBef>
        <a:spcAft>
          <a:spcPts val="1700"/>
        </a:spcAft>
        <a:buFont typeface="Arial" pitchFamily="34" charset="0"/>
        <a:buChar char="–"/>
        <a:tabLst>
          <a:tab pos="1349375" algn="l"/>
        </a:tabLst>
        <a:defRPr kern="1200">
          <a:solidFill>
            <a:schemeClr val="tx1"/>
          </a:solidFill>
          <a:latin typeface="Arial" pitchFamily="34" charset="0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9.emf"/><Relationship Id="rId4" Type="http://schemas.openxmlformats.org/officeDocument/2006/relationships/image" Target="../media/image7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laia-biomedical.com/" TargetMode="External"/><Relationship Id="rId3" Type="http://schemas.openxmlformats.org/officeDocument/2006/relationships/image" Target="../media/image4.png"/><Relationship Id="rId7" Type="http://schemas.openxmlformats.org/officeDocument/2006/relationships/hyperlink" Target="mailto:evdp@aglaia-biomedical.co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r@aglaia-biomedical.com" TargetMode="External"/><Relationship Id="rId5" Type="http://schemas.openxmlformats.org/officeDocument/2006/relationships/hyperlink" Target="mailto:krul@aglaia-biomedical.com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el 1"/>
          <p:cNvSpPr>
            <a:spLocks noGrp="1"/>
          </p:cNvSpPr>
          <p:nvPr>
            <p:ph type="ctrTitle"/>
          </p:nvPr>
        </p:nvSpPr>
        <p:spPr>
          <a:xfrm>
            <a:off x="828675" y="1260475"/>
            <a:ext cx="7629525" cy="1379538"/>
          </a:xfrm>
        </p:spPr>
        <p:txBody>
          <a:bodyPr/>
          <a:lstStyle/>
          <a:p>
            <a:pPr eaLnBrk="1" hangingPunct="1"/>
            <a:r>
              <a:rPr lang="en-GB" sz="3200" dirty="0" smtClean="0">
                <a:ea typeface="ＭＳ Ｐゴシック" pitchFamily="34" charset="-128"/>
              </a:rPr>
              <a:t>	</a:t>
            </a:r>
            <a:br>
              <a:rPr lang="en-GB" sz="3200" dirty="0" smtClean="0">
                <a:ea typeface="ＭＳ Ｐゴシック" pitchFamily="34" charset="-128"/>
              </a:rPr>
            </a:br>
            <a:r>
              <a:rPr lang="en-GB" sz="3200" dirty="0" smtClean="0">
                <a:ea typeface="ＭＳ Ｐゴシック" pitchFamily="34" charset="-128"/>
              </a:rPr>
              <a:t>         </a:t>
            </a:r>
            <a:r>
              <a:rPr lang="en-GB" sz="4000" b="1" dirty="0" smtClean="0">
                <a:latin typeface="Calibri" pitchFamily="34" charset="0"/>
                <a:ea typeface="ＭＳ Ｐゴシック" pitchFamily="34" charset="-128"/>
              </a:rPr>
              <a:t>Aglaia Biomedical Ventures</a:t>
            </a:r>
            <a:r>
              <a:rPr lang="en-GB" sz="4000" dirty="0" smtClean="0">
                <a:ea typeface="ＭＳ Ｐゴシック" pitchFamily="34" charset="-128"/>
              </a:rPr>
              <a:t/>
            </a:r>
            <a:br>
              <a:rPr lang="en-GB" sz="4000" dirty="0" smtClean="0">
                <a:ea typeface="ＭＳ Ｐゴシック" pitchFamily="34" charset="-128"/>
              </a:rPr>
            </a:br>
            <a:r>
              <a:rPr lang="en-GB" sz="4000" dirty="0" smtClean="0">
                <a:ea typeface="ＭＳ Ｐゴシック" pitchFamily="34" charset="-128"/>
              </a:rPr>
              <a:t>	</a:t>
            </a:r>
            <a:r>
              <a:rPr lang="nl-NL" dirty="0" smtClean="0">
                <a:ea typeface="ＭＳ Ｐゴシック" pitchFamily="34" charset="-128"/>
              </a:rPr>
              <a:t/>
            </a:r>
            <a:br>
              <a:rPr lang="nl-NL" dirty="0" smtClean="0">
                <a:ea typeface="ＭＳ Ｐゴシック" pitchFamily="34" charset="-128"/>
              </a:rPr>
            </a:br>
            <a:r>
              <a:rPr lang="nl-NL" dirty="0" smtClean="0">
                <a:ea typeface="ＭＳ Ｐゴシック" pitchFamily="34" charset="-128"/>
              </a:rPr>
              <a:t/>
            </a:r>
            <a:br>
              <a:rPr lang="nl-NL" dirty="0" smtClean="0">
                <a:ea typeface="ＭＳ Ｐゴシック" pitchFamily="34" charset="-128"/>
              </a:rPr>
            </a:b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707904" y="4149725"/>
            <a:ext cx="4968552" cy="1367507"/>
          </a:xfrm>
        </p:spPr>
        <p:txBody>
          <a:bodyPr rtlCol="0"/>
          <a:lstStyle/>
          <a:p>
            <a:pPr algn="r" eaLnBrk="1" fontAlgn="auto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February, 2015</a:t>
            </a:r>
          </a:p>
          <a:p>
            <a:pPr algn="r" eaLnBrk="1" fontAlgn="auto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000" b="1" dirty="0" smtClean="0"/>
              <a:t> </a:t>
            </a:r>
            <a:endParaRPr lang="en-US" sz="20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algn="r" eaLnBrk="1" fontAlgn="auto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412776"/>
            <a:ext cx="7848872" cy="4392488"/>
          </a:xfrm>
        </p:spPr>
        <p:txBody>
          <a:bodyPr/>
          <a:lstStyle/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sz="2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100% Focus on early stage oncology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Innovative Science with </a:t>
            </a:r>
            <a:r>
              <a:rPr lang="en-US" sz="2000" dirty="0" err="1">
                <a:solidFill>
                  <a:srgbClr val="002060"/>
                </a:solidFill>
                <a:latin typeface="+mn-lt"/>
              </a:rPr>
              <a:t>i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mpact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 on 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future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cancer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 treatment</a:t>
            </a:r>
            <a:endParaRPr lang="en-US" sz="2000" dirty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en-US" sz="2000" dirty="0">
                <a:solidFill>
                  <a:srgbClr val="002060"/>
                </a:solidFill>
                <a:latin typeface="+mn-lt"/>
              </a:rPr>
              <a:t> Funds under management</a:t>
            </a:r>
          </a:p>
          <a:p>
            <a:pPr marL="269875" lvl="2" indent="-73025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nl-NL" dirty="0">
                <a:solidFill>
                  <a:srgbClr val="002060"/>
                </a:solidFill>
                <a:latin typeface="+mn-lt"/>
              </a:rPr>
              <a:t>Aglaia </a:t>
            </a:r>
            <a:r>
              <a:rPr lang="nl-NL" dirty="0" err="1">
                <a:solidFill>
                  <a:srgbClr val="002060"/>
                </a:solidFill>
                <a:latin typeface="+mn-lt"/>
              </a:rPr>
              <a:t>Oncology</a:t>
            </a:r>
            <a:r>
              <a:rPr lang="nl-NL" dirty="0">
                <a:solidFill>
                  <a:srgbClr val="002060"/>
                </a:solidFill>
                <a:latin typeface="+mn-lt"/>
              </a:rPr>
              <a:t> Fund I</a:t>
            </a:r>
          </a:p>
          <a:p>
            <a:pPr marL="269875" lvl="2" indent="-73025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dirty="0">
                <a:solidFill>
                  <a:srgbClr val="002060"/>
                </a:solidFill>
                <a:latin typeface="+mn-lt"/>
              </a:rPr>
              <a:t> Aglaia </a:t>
            </a:r>
            <a:r>
              <a:rPr lang="nl-NL" dirty="0" err="1">
                <a:solidFill>
                  <a:srgbClr val="002060"/>
                </a:solidFill>
                <a:latin typeface="+mn-lt"/>
              </a:rPr>
              <a:t>Oncology</a:t>
            </a:r>
            <a:r>
              <a:rPr lang="nl-NL" dirty="0">
                <a:solidFill>
                  <a:srgbClr val="002060"/>
                </a:solidFill>
                <a:latin typeface="+mn-lt"/>
              </a:rPr>
              <a:t> </a:t>
            </a:r>
            <a:r>
              <a:rPr lang="nl-NL" dirty="0" err="1">
                <a:solidFill>
                  <a:srgbClr val="002060"/>
                </a:solidFill>
                <a:latin typeface="+mn-lt"/>
              </a:rPr>
              <a:t>Seed</a:t>
            </a:r>
            <a:r>
              <a:rPr lang="nl-NL" dirty="0">
                <a:solidFill>
                  <a:srgbClr val="002060"/>
                </a:solidFill>
                <a:latin typeface="+mn-lt"/>
              </a:rPr>
              <a:t> Fund</a:t>
            </a:r>
          </a:p>
          <a:p>
            <a:pPr marL="269875" lvl="2" indent="-73025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dirty="0">
                <a:solidFill>
                  <a:srgbClr val="002060"/>
                </a:solidFill>
                <a:latin typeface="+mn-lt"/>
              </a:rPr>
              <a:t> Aglaia </a:t>
            </a:r>
            <a:r>
              <a:rPr lang="nl-NL" dirty="0" err="1">
                <a:solidFill>
                  <a:srgbClr val="002060"/>
                </a:solidFill>
                <a:latin typeface="+mn-lt"/>
              </a:rPr>
              <a:t>Oncology</a:t>
            </a:r>
            <a:r>
              <a:rPr lang="nl-NL" dirty="0">
                <a:solidFill>
                  <a:srgbClr val="002060"/>
                </a:solidFill>
                <a:latin typeface="+mn-lt"/>
              </a:rPr>
              <a:t> Fund II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sz="2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Preference for platform technologies but single assets possible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nl-NL" sz="2000" dirty="0" err="1" smtClean="0">
                <a:solidFill>
                  <a:srgbClr val="002060"/>
                </a:solidFill>
                <a:latin typeface="+mn-lt"/>
              </a:rPr>
              <a:t>Majority</a:t>
            </a:r>
            <a:r>
              <a:rPr lang="nl-NL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investments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 in 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therapeutics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, 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limited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 </a:t>
            </a:r>
            <a:r>
              <a:rPr lang="nl-NL" sz="2000" dirty="0" err="1">
                <a:solidFill>
                  <a:srgbClr val="002060"/>
                </a:solidFill>
                <a:latin typeface="+mn-lt"/>
              </a:rPr>
              <a:t>investments</a:t>
            </a:r>
            <a:r>
              <a:rPr lang="nl-NL" sz="2000" dirty="0">
                <a:solidFill>
                  <a:srgbClr val="002060"/>
                </a:solidFill>
                <a:latin typeface="+mn-lt"/>
              </a:rPr>
              <a:t> in  </a:t>
            </a:r>
            <a:r>
              <a:rPr lang="nl-NL" sz="2000" dirty="0" err="1" smtClean="0">
                <a:solidFill>
                  <a:srgbClr val="002060"/>
                </a:solidFill>
                <a:latin typeface="+mn-lt"/>
              </a:rPr>
              <a:t>diagnostics</a:t>
            </a:r>
            <a:endParaRPr lang="nl-NL" sz="20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Commitment of scientists and research institutes</a:t>
            </a: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r>
              <a:rPr lang="nl-NL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Hands-on approach to company building</a:t>
            </a:r>
            <a:endParaRPr lang="nl-NL" sz="2000" dirty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endParaRPr lang="nl-NL" sz="2000" dirty="0">
              <a:solidFill>
                <a:srgbClr val="002060"/>
              </a:solidFill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endParaRPr lang="en-US" sz="2000" dirty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/>
            </a:pPr>
            <a:endParaRPr lang="nl-NL" sz="20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nl-NL" sz="2000" dirty="0" smtClean="0">
              <a:solidFill>
                <a:srgbClr val="002060"/>
              </a:solidFill>
              <a:latin typeface="+mn-lt"/>
            </a:endParaRPr>
          </a:p>
          <a:p>
            <a:endParaRPr lang="nl-NL" sz="2000" dirty="0">
              <a:latin typeface="+mn-lt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29A8-A2CC-4632-BBAF-A4924C12746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3" descr="aglaia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560840" cy="850900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nl-NL" b="1" dirty="0" smtClean="0">
                <a:latin typeface="+mn-lt"/>
                <a:ea typeface="+mj-ea"/>
                <a:cs typeface="+mj-cs"/>
              </a:rPr>
              <a:t>   </a:t>
            </a:r>
            <a:r>
              <a:rPr lang="nl-NL" b="1" dirty="0" smtClean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Aglaia Fund </a:t>
            </a:r>
            <a:r>
              <a:rPr lang="nl-NL" b="1" dirty="0" err="1" smtClean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Overview</a:t>
            </a:r>
            <a:endParaRPr lang="nl-NL" sz="2800" b="1" dirty="0">
              <a:solidFill>
                <a:srgbClr val="002060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0940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jdelijke aanduiding voor dianummer 3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0AD148-3AF2-4440-9E36-B48543A28F16}" type="slidenum">
              <a:rPr lang="en-US" smtClean="0">
                <a:latin typeface="+mj-lt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>
              <a:latin typeface="+mj-lt"/>
            </a:endParaRPr>
          </a:p>
        </p:txBody>
      </p:sp>
      <p:pic>
        <p:nvPicPr>
          <p:cNvPr id="4104" name="Picture 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629" y="2688489"/>
            <a:ext cx="13462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2"/>
          <p:cNvGraphicFramePr>
            <a:graphicFrameLocks noChangeAspect="1"/>
          </p:cNvGraphicFramePr>
          <p:nvPr>
            <p:extLst/>
          </p:nvPr>
        </p:nvGraphicFramePr>
        <p:xfrm>
          <a:off x="396354" y="1315214"/>
          <a:ext cx="12954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8" name="Picture" r:id="rId5" imgW="860399" imgH="412920" progId="Word.Picture.8">
                  <p:embed/>
                </p:oleObj>
              </mc:Choice>
              <mc:Fallback>
                <p:oleObj name="Picture" r:id="rId5" imgW="860399" imgH="4129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54" y="1315214"/>
                        <a:ext cx="1295400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5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7629" y="3434320"/>
            <a:ext cx="9953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9" name="Object 3"/>
          <p:cNvGraphicFramePr>
            <a:graphicFrameLocks noChangeAspect="1"/>
          </p:cNvGraphicFramePr>
          <p:nvPr>
            <p:extLst/>
          </p:nvPr>
        </p:nvGraphicFramePr>
        <p:xfrm>
          <a:off x="415510" y="4180152"/>
          <a:ext cx="7175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99" name="Photo Editor Photo" r:id="rId8" imgW="9364382" imgH="9400000" progId="">
                  <p:embed/>
                </p:oleObj>
              </mc:Choice>
              <mc:Fallback>
                <p:oleObj name="Photo Editor Photo" r:id="rId8" imgW="9364382" imgH="9400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510" y="4180152"/>
                        <a:ext cx="717550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6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5089" y="5070446"/>
            <a:ext cx="10048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Tekstvak 24"/>
          <p:cNvSpPr txBox="1">
            <a:spLocks noChangeArrowheads="1"/>
          </p:cNvSpPr>
          <p:nvPr/>
        </p:nvSpPr>
        <p:spPr bwMode="auto">
          <a:xfrm>
            <a:off x="383133" y="2088033"/>
            <a:ext cx="16561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2200" b="1" dirty="0" err="1" smtClean="0">
                <a:solidFill>
                  <a:srgbClr val="FF6600"/>
                </a:solidFill>
                <a:latin typeface="+mj-lt"/>
              </a:rPr>
              <a:t>Merus</a:t>
            </a:r>
            <a:endParaRPr lang="nl-NL" sz="2200" b="1" dirty="0">
              <a:solidFill>
                <a:srgbClr val="FF6600"/>
              </a:solidFill>
              <a:latin typeface="+mj-lt"/>
            </a:endParaRPr>
          </a:p>
        </p:txBody>
      </p:sp>
      <p:pic>
        <p:nvPicPr>
          <p:cNvPr id="26" name="Picture 3" descr="aglaia-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6354" y="421357"/>
            <a:ext cx="503238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"/>
          <p:cNvSpPr txBox="1">
            <a:spLocks noChangeArrowheads="1"/>
          </p:cNvSpPr>
          <p:nvPr/>
        </p:nvSpPr>
        <p:spPr bwMode="black">
          <a:xfrm>
            <a:off x="1044054" y="218340"/>
            <a:ext cx="7920434" cy="69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smtClean="0">
                <a:latin typeface="+mn-lt"/>
                <a:ea typeface="+mj-ea"/>
                <a:cs typeface="+mj-cs"/>
              </a:rPr>
              <a:t>P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ortfolio Companies</a:t>
            </a: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1" name="Rechthoek 30"/>
          <p:cNvSpPr/>
          <p:nvPr/>
        </p:nvSpPr>
        <p:spPr>
          <a:xfrm>
            <a:off x="2268586" y="1399083"/>
            <a:ext cx="5255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Antibody Drug Conjugates 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(exit 2011)</a:t>
            </a:r>
            <a:endParaRPr lang="en-US" dirty="0">
              <a:latin typeface="+mj-lt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2278066" y="2688489"/>
            <a:ext cx="599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Rationally </a:t>
            </a:r>
            <a:r>
              <a:rPr lang="en-US" dirty="0">
                <a:latin typeface="+mn-lt"/>
              </a:rPr>
              <a:t>designed, fully synthetic therapeutic vaccines against cancer and persistent viral infections</a:t>
            </a:r>
            <a:endParaRPr lang="nl-NL" dirty="0">
              <a:latin typeface="+mn-lt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267584" y="4256425"/>
            <a:ext cx="5973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latin typeface="+mn-lt"/>
              </a:rPr>
              <a:t>Oncolytic</a:t>
            </a:r>
            <a:r>
              <a:rPr lang="nl-NL" dirty="0">
                <a:latin typeface="+mn-lt"/>
              </a:rPr>
              <a:t> Replication Competent </a:t>
            </a:r>
            <a:r>
              <a:rPr lang="nl-NL" dirty="0" err="1" smtClean="0">
                <a:latin typeface="+mn-lt"/>
              </a:rPr>
              <a:t>Agents</a:t>
            </a:r>
            <a:r>
              <a:rPr lang="nl-NL" dirty="0" smtClean="0">
                <a:latin typeface="+mn-lt"/>
              </a:rPr>
              <a:t> (</a:t>
            </a:r>
            <a:r>
              <a:rPr lang="nl-NL" dirty="0" err="1">
                <a:latin typeface="+mn-lt"/>
              </a:rPr>
              <a:t>R</a:t>
            </a:r>
            <a:r>
              <a:rPr lang="nl-NL" dirty="0" err="1" smtClean="0">
                <a:latin typeface="+mn-lt"/>
              </a:rPr>
              <a:t>ec</a:t>
            </a:r>
            <a:r>
              <a:rPr lang="nl-NL" dirty="0" smtClean="0">
                <a:latin typeface="+mn-lt"/>
              </a:rPr>
              <a:t>. </a:t>
            </a:r>
            <a:r>
              <a:rPr lang="nl-NL" dirty="0" err="1" smtClean="0">
                <a:latin typeface="+mn-lt"/>
              </a:rPr>
              <a:t>Adenoviruses</a:t>
            </a:r>
            <a:r>
              <a:rPr lang="nl-NL" dirty="0" smtClean="0">
                <a:latin typeface="+mn-lt"/>
              </a:rPr>
              <a:t>) </a:t>
            </a:r>
            <a:endParaRPr lang="nl-NL" dirty="0">
              <a:latin typeface="+mn-lt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2268586" y="2149469"/>
            <a:ext cx="50959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Human </a:t>
            </a:r>
            <a:r>
              <a:rPr lang="en-US" dirty="0" err="1">
                <a:latin typeface="+mn-lt"/>
              </a:rPr>
              <a:t>Biclonics</a:t>
            </a:r>
            <a:r>
              <a:rPr lang="en-US" dirty="0">
                <a:latin typeface="+mn-lt"/>
              </a:rPr>
              <a:t>™ and </a:t>
            </a:r>
            <a:r>
              <a:rPr lang="en-US" dirty="0" err="1">
                <a:latin typeface="+mn-lt"/>
              </a:rPr>
              <a:t>Oligoclonics</a:t>
            </a:r>
            <a:r>
              <a:rPr lang="en-US" dirty="0">
                <a:latin typeface="+mn-lt"/>
              </a:rPr>
              <a:t>® Antibodies</a:t>
            </a:r>
            <a:endParaRPr lang="en-US" dirty="0">
              <a:effectLst/>
              <a:latin typeface="+mn-lt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278066" y="3504508"/>
            <a:ext cx="62025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Innovative </a:t>
            </a:r>
            <a:r>
              <a:rPr lang="en-US" dirty="0">
                <a:latin typeface="+mn-lt"/>
              </a:rPr>
              <a:t>development of </a:t>
            </a:r>
            <a:r>
              <a:rPr lang="en-US" dirty="0" err="1">
                <a:latin typeface="+mn-lt"/>
              </a:rPr>
              <a:t>miRNA</a:t>
            </a:r>
            <a:r>
              <a:rPr lang="en-US" dirty="0">
                <a:latin typeface="+mn-lt"/>
              </a:rPr>
              <a:t>-based therapeutics for cancer</a:t>
            </a:r>
            <a:endParaRPr lang="nl-NL" dirty="0">
              <a:latin typeface="+mn-lt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2310571" y="5006811"/>
            <a:ext cx="5576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n-lt"/>
              </a:rPr>
              <a:t>New </a:t>
            </a:r>
            <a:r>
              <a:rPr lang="en-US" dirty="0">
                <a:latin typeface="+mn-lt"/>
              </a:rPr>
              <a:t>angiogenesis inhibitors for the treatment of solid cancers through targeting of tumor blood vessels</a:t>
            </a:r>
            <a:endParaRPr lang="nl-N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489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99592" y="6389811"/>
            <a:ext cx="514350" cy="365125"/>
          </a:xfrm>
        </p:spPr>
        <p:txBody>
          <a:bodyPr/>
          <a:lstStyle/>
          <a:p>
            <a:fld id="{46E0D7F3-A857-4E11-8BA7-3972C3E91EB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0665" name="Picture 9" descr="mar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59" y="1178173"/>
            <a:ext cx="1791307" cy="179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6" name="Picture 10" descr="kar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043" y="1143643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7" name="Picture 11" descr="eri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731" y="1134138"/>
            <a:ext cx="1835342" cy="183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8" name="Picture 12" descr="wina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043" y="3839039"/>
            <a:ext cx="1964399" cy="196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9" name="Picture 13" descr="erns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17" y="3854216"/>
            <a:ext cx="1727294" cy="172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70" name="Picture 14" descr="angeliqu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074" y="3768658"/>
            <a:ext cx="1858000" cy="1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hoek 7"/>
          <p:cNvSpPr/>
          <p:nvPr/>
        </p:nvSpPr>
        <p:spPr>
          <a:xfrm>
            <a:off x="680565" y="5704843"/>
            <a:ext cx="2213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Ernst </a:t>
            </a:r>
            <a:r>
              <a:rPr lang="nl-NL" dirty="0" smtClean="0"/>
              <a:t>Geutjes, PhD</a:t>
            </a:r>
            <a:r>
              <a:rPr lang="nl-NL" dirty="0"/>
              <a:t>, Business </a:t>
            </a:r>
            <a:r>
              <a:rPr lang="nl-NL" dirty="0" err="1"/>
              <a:t>Analyst</a:t>
            </a:r>
            <a:r>
              <a:rPr lang="nl-NL" dirty="0"/>
              <a:t> </a:t>
            </a:r>
          </a:p>
        </p:txBody>
      </p:sp>
      <p:sp>
        <p:nvSpPr>
          <p:cNvPr id="9" name="Rechthoek 8"/>
          <p:cNvSpPr/>
          <p:nvPr/>
        </p:nvSpPr>
        <p:spPr>
          <a:xfrm>
            <a:off x="6389066" y="5733254"/>
            <a:ext cx="243001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nl-NL" dirty="0"/>
              <a:t>Angelique Hermeling</a:t>
            </a:r>
          </a:p>
          <a:p>
            <a:r>
              <a:rPr lang="nl-NL" dirty="0"/>
              <a:t>Office Manager </a:t>
            </a:r>
          </a:p>
        </p:txBody>
      </p:sp>
      <p:sp>
        <p:nvSpPr>
          <p:cNvPr id="11" name="Rechthoek 10"/>
          <p:cNvSpPr/>
          <p:nvPr/>
        </p:nvSpPr>
        <p:spPr>
          <a:xfrm>
            <a:off x="6086805" y="3099842"/>
            <a:ext cx="3057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Eric van der </a:t>
            </a:r>
            <a:r>
              <a:rPr lang="nl-NL" dirty="0" smtClean="0"/>
              <a:t>Putten, BSc</a:t>
            </a:r>
            <a:r>
              <a:rPr lang="nl-NL" dirty="0"/>
              <a:t>, </a:t>
            </a:r>
            <a:endParaRPr lang="nl-NL" dirty="0" smtClean="0"/>
          </a:p>
          <a:p>
            <a:r>
              <a:rPr lang="nl-NL" dirty="0" smtClean="0"/>
              <a:t>Senior </a:t>
            </a:r>
            <a:r>
              <a:rPr lang="nl-NL" dirty="0"/>
              <a:t>Investment </a:t>
            </a:r>
            <a:r>
              <a:rPr lang="nl-NL" dirty="0" smtClean="0"/>
              <a:t>Manager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3499901" y="3106116"/>
            <a:ext cx="1781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Karl </a:t>
            </a:r>
            <a:r>
              <a:rPr lang="nl-NL" dirty="0" err="1"/>
              <a:t>Rothweiler</a:t>
            </a:r>
            <a:endParaRPr lang="nl-NL" dirty="0"/>
          </a:p>
          <a:p>
            <a:r>
              <a:rPr lang="nl-NL" dirty="0"/>
              <a:t>MBA, Partner </a:t>
            </a:r>
          </a:p>
        </p:txBody>
      </p:sp>
      <p:sp>
        <p:nvSpPr>
          <p:cNvPr id="13" name="Rechthoek 12"/>
          <p:cNvSpPr/>
          <p:nvPr/>
        </p:nvSpPr>
        <p:spPr>
          <a:xfrm>
            <a:off x="680565" y="3106675"/>
            <a:ext cx="1558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Mark Krul</a:t>
            </a:r>
          </a:p>
          <a:p>
            <a:r>
              <a:rPr lang="nl-NL" dirty="0"/>
              <a:t>PhD, Partner </a:t>
            </a:r>
          </a:p>
        </p:txBody>
      </p:sp>
      <p:sp>
        <p:nvSpPr>
          <p:cNvPr id="14" name="Rechthoek 13"/>
          <p:cNvSpPr/>
          <p:nvPr/>
        </p:nvSpPr>
        <p:spPr>
          <a:xfrm>
            <a:off x="3244338" y="5733255"/>
            <a:ext cx="3294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/>
              <a:t>Winald</a:t>
            </a:r>
            <a:r>
              <a:rPr lang="de-DE" dirty="0"/>
              <a:t> </a:t>
            </a:r>
            <a:r>
              <a:rPr lang="de-DE" dirty="0" err="1" smtClean="0"/>
              <a:t>Gerritsen</a:t>
            </a:r>
            <a:r>
              <a:rPr lang="de-DE" dirty="0" smtClean="0"/>
              <a:t>, </a:t>
            </a:r>
            <a:r>
              <a:rPr lang="de-DE" dirty="0" err="1" smtClean="0"/>
              <a:t>MD,PhD</a:t>
            </a:r>
            <a:r>
              <a:rPr lang="de-DE" dirty="0"/>
              <a:t>, Venture Partner </a:t>
            </a:r>
          </a:p>
        </p:txBody>
      </p:sp>
      <p:sp>
        <p:nvSpPr>
          <p:cNvPr id="27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1054139" y="156705"/>
            <a:ext cx="7920038" cy="8509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chemeClr val="tx2"/>
                </a:solidFill>
                <a:latin typeface="+mn-lt"/>
                <a:ea typeface="+mj-ea"/>
                <a:cs typeface="+mj-cs"/>
              </a:rPr>
              <a:t>Team Fund Manager</a:t>
            </a:r>
            <a:endParaRPr kumimoji="0" lang="en-US" sz="3200" b="1" i="0" u="none" strike="noStrike" kern="120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28" name="Picture 3" descr="aglaia-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354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087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F6E0E-95A0-49CF-BE6B-31774E404A59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86312"/>
              </p:ext>
            </p:extLst>
          </p:nvPr>
        </p:nvGraphicFramePr>
        <p:xfrm>
          <a:off x="395536" y="1196752"/>
          <a:ext cx="8496944" cy="4752528"/>
        </p:xfrm>
        <a:graphic>
          <a:graphicData uri="http://schemas.openxmlformats.org/drawingml/2006/table">
            <a:tbl>
              <a:tblPr/>
              <a:tblGrid>
                <a:gridCol w="1124172"/>
                <a:gridCol w="3284979"/>
                <a:gridCol w="1313069"/>
                <a:gridCol w="2774724"/>
              </a:tblGrid>
              <a:tr h="1540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Alan Barge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, </a:t>
                      </a: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CMO at 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ASLAN Pharmaceuticals. </a:t>
                      </a:r>
                      <a:endParaRPr lang="nl-NL" sz="18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Oncology drug development experience.</a:t>
                      </a:r>
                      <a:endParaRPr lang="nl-NL" sz="18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David Kerr,</a:t>
                      </a:r>
                      <a:r>
                        <a:rPr lang="en-US" sz="20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Prof. of Cancer Medicine, Univ. of Oxford.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Times New Roman"/>
                        </a:rPr>
                        <a:t>Medical Oncology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.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32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Gabriele </a:t>
                      </a:r>
                      <a:r>
                        <a:rPr lang="en-US" sz="2000" b="1" i="1" dirty="0" err="1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Dallman</a:t>
                      </a: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CEO of </a:t>
                      </a:r>
                      <a:r>
                        <a:rPr lang="en-US" sz="1800" dirty="0" err="1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Pharmatching</a:t>
                      </a: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.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Drug development and Regulatory Affairs.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0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i="1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Herman </a:t>
                      </a:r>
                      <a:r>
                        <a:rPr lang="en-US" sz="2000" b="1" i="1" dirty="0" err="1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Spolders</a:t>
                      </a:r>
                      <a:r>
                        <a:rPr lang="en-US" sz="2000" b="1" i="1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,</a:t>
                      </a:r>
                      <a:r>
                        <a:rPr lang="en-US" sz="2000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+mn-lt"/>
                          <a:ea typeface="Times New Roman"/>
                          <a:cs typeface="Calibri"/>
                        </a:rPr>
                        <a:t>Chairman and CEO of </a:t>
                      </a:r>
                      <a:r>
                        <a:rPr lang="en-US" sz="1800" dirty="0" err="1" smtClean="0">
                          <a:solidFill>
                            <a:srgbClr val="244061"/>
                          </a:solidFill>
                          <a:latin typeface="+mn-lt"/>
                          <a:ea typeface="Times New Roman"/>
                          <a:cs typeface="Calibri"/>
                        </a:rPr>
                        <a:t>Pluriomics</a:t>
                      </a: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+mn-lt"/>
                          <a:ea typeface="Times New Roman"/>
                          <a:cs typeface="Calibri"/>
                        </a:rPr>
                        <a:t>. Biotech</a:t>
                      </a:r>
                      <a:r>
                        <a:rPr lang="en-US" sz="1800" baseline="0" dirty="0" smtClean="0">
                          <a:solidFill>
                            <a:srgbClr val="244061"/>
                          </a:solidFill>
                          <a:latin typeface="+mn-lt"/>
                          <a:ea typeface="Times New Roman"/>
                          <a:cs typeface="Calibri"/>
                        </a:rPr>
                        <a:t> and diagnostics </a:t>
                      </a:r>
                      <a:r>
                        <a:rPr lang="en-US" sz="1800" baseline="0" dirty="0" err="1" smtClean="0">
                          <a:solidFill>
                            <a:srgbClr val="244061"/>
                          </a:solidFill>
                          <a:latin typeface="+mn-lt"/>
                          <a:ea typeface="Times New Roman"/>
                          <a:cs typeface="Calibri"/>
                        </a:rPr>
                        <a:t>entrepeneur</a:t>
                      </a:r>
                      <a:endParaRPr lang="nl-NL" sz="18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9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i="1" dirty="0" err="1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Stef</a:t>
                      </a: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 van </a:t>
                      </a:r>
                      <a:r>
                        <a:rPr lang="en-US" sz="2000" b="1" i="1" dirty="0" err="1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Doesburg</a:t>
                      </a: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,</a:t>
                      </a:r>
                      <a:r>
                        <a:rPr lang="en-US" sz="20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Managing Partner Greenfield Capital Partners.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 M&amp;A, private </a:t>
                      </a: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Calibri"/>
                          <a:ea typeface="Calibri"/>
                          <a:cs typeface="Calibri"/>
                        </a:rPr>
                        <a:t>equity. </a:t>
                      </a:r>
                      <a:endParaRPr lang="nl-NL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300" dirty="0">
                        <a:solidFill>
                          <a:srgbClr val="244061"/>
                        </a:solidFill>
                        <a:latin typeface="Helvetic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Jan van de </a:t>
                      </a:r>
                      <a:r>
                        <a:rPr lang="en-US" sz="2000" b="1" i="1" dirty="0" err="1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Winkel</a:t>
                      </a:r>
                      <a:r>
                        <a:rPr lang="en-US" sz="2000" b="1" i="1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800" dirty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CEO of </a:t>
                      </a:r>
                      <a:r>
                        <a:rPr lang="en-US" sz="1800" dirty="0" err="1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Genmab</a:t>
                      </a: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24406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Biotech entrepreneur and immunologist.</a:t>
                      </a:r>
                      <a:endParaRPr lang="nl-NL" sz="1800" dirty="0">
                        <a:solidFill>
                          <a:srgbClr val="24406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467544" y="1268761"/>
            <a:ext cx="805081" cy="1092684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467543" y="2852936"/>
            <a:ext cx="812617" cy="1011208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5121617" y="1268760"/>
            <a:ext cx="856130" cy="1103373"/>
          </a:xfrm>
          <a:prstGeom prst="rect">
            <a:avLst/>
          </a:prstGeom>
          <a:noFill/>
        </p:spPr>
      </p:pic>
      <p:pic>
        <p:nvPicPr>
          <p:cNvPr id="7" name="Afbeelding 1" descr="_MG_7661 jpg"/>
          <p:cNvPicPr>
            <a:picLocks noChangeAspect="1" noChangeArrowheads="1"/>
          </p:cNvPicPr>
          <p:nvPr/>
        </p:nvPicPr>
        <p:blipFill>
          <a:blip r:embed="rId6" cstate="print">
            <a:grayscl/>
          </a:blip>
          <a:srcRect/>
          <a:stretch>
            <a:fillRect/>
          </a:stretch>
        </p:blipFill>
        <p:spPr bwMode="auto">
          <a:xfrm>
            <a:off x="467544" y="4355635"/>
            <a:ext cx="875481" cy="1088549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>
            <a:grayscl/>
          </a:blip>
          <a:srcRect/>
          <a:stretch>
            <a:fillRect/>
          </a:stretch>
        </p:blipFill>
        <p:spPr bwMode="auto">
          <a:xfrm>
            <a:off x="5158437" y="4324366"/>
            <a:ext cx="819310" cy="1119818"/>
          </a:xfrm>
          <a:prstGeom prst="rect">
            <a:avLst/>
          </a:prstGeom>
          <a:noFill/>
        </p:spPr>
      </p:pic>
      <p:pic>
        <p:nvPicPr>
          <p:cNvPr id="10" name="Picture 3" descr="aglaia-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899592" y="332656"/>
            <a:ext cx="7560840" cy="850900"/>
          </a:xfrm>
          <a:prstGeom prst="rect">
            <a:avLst/>
          </a:prstGeom>
        </p:spPr>
        <p:txBody>
          <a:bodyPr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      </a:t>
            </a:r>
            <a:r>
              <a:rPr kumimoji="0" lang="nl-NL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Strategy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Board Aglaia</a:t>
            </a: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3" name="Afbeelding 12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8" t="-2513" r="21686" b="40328"/>
          <a:stretch/>
        </p:blipFill>
        <p:spPr bwMode="auto">
          <a:xfrm>
            <a:off x="5121617" y="2780928"/>
            <a:ext cx="856130" cy="10832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29A8-A2CC-4632-BBAF-A4924C12746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3" descr="aglaia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04813"/>
            <a:ext cx="503238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23962" y="188640"/>
            <a:ext cx="7920038" cy="8509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b="1" dirty="0" smtClean="0">
                <a:latin typeface="+mn-lt"/>
                <a:ea typeface="+mj-ea"/>
                <a:cs typeface="+mj-cs"/>
              </a:rPr>
              <a:t>   </a:t>
            </a:r>
            <a:r>
              <a:rPr lang="nl-NL" b="1" dirty="0" smtClean="0">
                <a:solidFill>
                  <a:srgbClr val="002060"/>
                </a:solidFill>
                <a:latin typeface="+mn-lt"/>
                <a:ea typeface="+mj-ea"/>
                <a:cs typeface="+mj-cs"/>
              </a:rPr>
              <a:t>Contact</a:t>
            </a:r>
            <a:endParaRPr lang="nl-NL" sz="2800" b="1" dirty="0">
              <a:solidFill>
                <a:srgbClr val="00206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412776"/>
            <a:ext cx="7848872" cy="4392488"/>
          </a:xfrm>
        </p:spPr>
        <p:txBody>
          <a:bodyPr/>
          <a:lstStyle/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r>
              <a:rPr lang="nl-NL" sz="2000" dirty="0" smtClean="0"/>
              <a:t> Mark Krul, Partner</a:t>
            </a:r>
          </a:p>
          <a:p>
            <a:pPr marL="196850" lvl="2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nl-NL" sz="2000" smtClean="0">
                <a:hlinkClick r:id="rId5"/>
              </a:rPr>
              <a:t>krul@aglaia-biomedical.com</a:t>
            </a:r>
            <a:endParaRPr lang="nl-NL" sz="2000" dirty="0" smtClean="0"/>
          </a:p>
          <a:p>
            <a:pPr marL="196850" lvl="2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nl-NL" sz="2000" dirty="0" smtClean="0"/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r>
              <a:rPr lang="nl-NL" sz="2000" dirty="0" smtClean="0"/>
              <a:t> Karl Rothweiler, </a:t>
            </a:r>
            <a:r>
              <a:rPr lang="nl-NL" sz="2000" dirty="0"/>
              <a:t>Partner</a:t>
            </a:r>
          </a:p>
          <a:p>
            <a:pPr marL="196850" lvl="2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nl-NL" sz="2000" dirty="0" smtClean="0">
                <a:hlinkClick r:id="rId6"/>
              </a:rPr>
              <a:t>kr@aglaia-biomedical.com</a:t>
            </a:r>
            <a:endParaRPr lang="nl-NL" sz="2000" dirty="0" smtClean="0"/>
          </a:p>
          <a:p>
            <a:pPr marL="196850" lvl="2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nl-NL" sz="2000" dirty="0"/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r>
              <a:rPr lang="nl-NL" sz="2000" dirty="0"/>
              <a:t> </a:t>
            </a:r>
            <a:r>
              <a:rPr lang="nl-NL" sz="2000" dirty="0" smtClean="0"/>
              <a:t>Eric van der Putten, Senior Investment Manager</a:t>
            </a:r>
            <a:endParaRPr lang="nl-NL" sz="2000" dirty="0"/>
          </a:p>
          <a:p>
            <a:pPr marL="196850" lvl="2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nl-NL" sz="2000" dirty="0" smtClean="0">
                <a:hlinkClick r:id="rId7"/>
              </a:rPr>
              <a:t>evdp@aglaia-biomedical.com</a:t>
            </a:r>
            <a:endParaRPr lang="en-US" sz="20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/>
            </a:pPr>
            <a:endParaRPr lang="nl-NL" sz="2000" dirty="0" smtClean="0">
              <a:solidFill>
                <a:srgbClr val="002060"/>
              </a:solidFill>
              <a:latin typeface="+mn-lt"/>
            </a:endParaRPr>
          </a:p>
          <a:p>
            <a:pPr marL="0" indent="0" eaLnBrk="1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nl-NL" sz="2000" dirty="0" smtClean="0">
              <a:solidFill>
                <a:srgbClr val="002060"/>
              </a:solidFill>
              <a:latin typeface="+mn-lt"/>
            </a:endParaRPr>
          </a:p>
          <a:p>
            <a:endParaRPr lang="nl-NL" sz="2000" dirty="0">
              <a:latin typeface="+mn-lt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2051720" y="5805264"/>
            <a:ext cx="3924436" cy="75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6850" lvl="2" algn="ctr">
              <a:lnSpc>
                <a:spcPct val="125000"/>
              </a:lnSpc>
              <a:spcBef>
                <a:spcPct val="20000"/>
              </a:spcBef>
              <a:defRPr/>
            </a:pPr>
            <a:r>
              <a:rPr lang="nl-NL" dirty="0">
                <a:hlinkClick r:id="rId8"/>
              </a:rPr>
              <a:t>www.aglaia-biomedical.com</a:t>
            </a:r>
            <a:endParaRPr lang="nl-NL" dirty="0"/>
          </a:p>
          <a:p>
            <a:pPr marL="196850" lvl="2" algn="ctr">
              <a:lnSpc>
                <a:spcPct val="125000"/>
              </a:lnSpc>
              <a:spcBef>
                <a:spcPct val="20000"/>
              </a:spcBef>
              <a:defRPr/>
            </a:pPr>
            <a:r>
              <a:rPr lang="nl-NL" sz="1400" dirty="0" err="1"/>
              <a:t>Bilthoven</a:t>
            </a:r>
            <a:r>
              <a:rPr lang="nl-NL" sz="1400" dirty="0"/>
              <a:t>, </a:t>
            </a:r>
            <a:r>
              <a:rPr lang="nl-NL" sz="1400" dirty="0" smtClean="0"/>
              <a:t>Netherlands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0347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3" descr="aglaia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852738"/>
            <a:ext cx="5746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hoek 2"/>
          <p:cNvSpPr/>
          <p:nvPr/>
        </p:nvSpPr>
        <p:spPr>
          <a:xfrm>
            <a:off x="1691680" y="4005064"/>
            <a:ext cx="5760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 smtClean="0">
                <a:solidFill>
                  <a:srgbClr val="002060"/>
                </a:solidFill>
                <a:latin typeface="Calibri"/>
              </a:rPr>
              <a:t>Improving </a:t>
            </a:r>
            <a:r>
              <a:rPr lang="en-US" sz="4000" b="1" dirty="0">
                <a:solidFill>
                  <a:srgbClr val="002060"/>
                </a:solidFill>
                <a:latin typeface="Calibri"/>
              </a:rPr>
              <a:t>the life of cancer patients</a:t>
            </a:r>
          </a:p>
        </p:txBody>
      </p:sp>
      <p:sp>
        <p:nvSpPr>
          <p:cNvPr id="4" name="Rechthoek 3"/>
          <p:cNvSpPr/>
          <p:nvPr/>
        </p:nvSpPr>
        <p:spPr>
          <a:xfrm>
            <a:off x="1835696" y="116632"/>
            <a:ext cx="576064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rgbClr val="002F60"/>
                </a:solidFill>
                <a:latin typeface="Calibri" pitchFamily="34" charset="0"/>
              </a:rPr>
              <a:t>Aglaia Oncology </a:t>
            </a:r>
            <a:r>
              <a:rPr lang="en-GB" sz="4000" b="1" dirty="0" smtClean="0">
                <a:solidFill>
                  <a:srgbClr val="002F60"/>
                </a:solidFill>
                <a:latin typeface="Calibri" pitchFamily="34" charset="0"/>
              </a:rPr>
              <a:t>Fund</a:t>
            </a:r>
            <a:r>
              <a:rPr lang="en-GB" sz="4000" dirty="0">
                <a:solidFill>
                  <a:srgbClr val="002F60"/>
                </a:solidFill>
              </a:rPr>
              <a:t/>
            </a:r>
            <a:br>
              <a:rPr lang="en-GB" sz="4000" dirty="0">
                <a:solidFill>
                  <a:srgbClr val="002F60"/>
                </a:solidFill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984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Aglaia Biomedical Ventures">
  <a:themeElements>
    <a:clrScheme name="Kleurenschema Aglaia">
      <a:dk1>
        <a:srgbClr val="002F60"/>
      </a:dk1>
      <a:lt1>
        <a:srgbClr val="FFFFFF"/>
      </a:lt1>
      <a:dk2>
        <a:srgbClr val="002F60"/>
      </a:dk2>
      <a:lt2>
        <a:srgbClr val="FFFFFF"/>
      </a:lt2>
      <a:accent1>
        <a:srgbClr val="002F60"/>
      </a:accent1>
      <a:accent2>
        <a:srgbClr val="DF0030"/>
      </a:accent2>
      <a:accent3>
        <a:srgbClr val="CFD0D1"/>
      </a:accent3>
      <a:accent4>
        <a:srgbClr val="0054A8"/>
      </a:accent4>
      <a:accent5>
        <a:srgbClr val="3B9DFF"/>
      </a:accent5>
      <a:accent6>
        <a:srgbClr val="9E0022"/>
      </a:accent6>
      <a:hlink>
        <a:srgbClr val="000000"/>
      </a:hlink>
      <a:folHlink>
        <a:srgbClr val="969696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Aglaia Biomedical Ventures</Template>
  <TotalTime>4656</TotalTime>
  <Words>317</Words>
  <Application>Microsoft Office PowerPoint</Application>
  <PresentationFormat>Diavoorstelling (4:3)</PresentationFormat>
  <Paragraphs>74</Paragraphs>
  <Slides>7</Slides>
  <Notes>6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5" baseType="lpstr">
      <vt:lpstr>ＭＳ Ｐゴシック</vt:lpstr>
      <vt:lpstr>Arial</vt:lpstr>
      <vt:lpstr>Calibri</vt:lpstr>
      <vt:lpstr>Helvetica</vt:lpstr>
      <vt:lpstr>Times New Roman</vt:lpstr>
      <vt:lpstr>Presentation Aglaia Biomedical Ventures</vt:lpstr>
      <vt:lpstr>Picture</vt:lpstr>
      <vt:lpstr>Photo Editor Photo</vt:lpstr>
      <vt:lpstr>           Aglaia Biomedical Ventures    </vt:lpstr>
      <vt:lpstr>   Aglaia Fund Overview</vt:lpstr>
      <vt:lpstr>PowerPoint-presentatie</vt:lpstr>
      <vt:lpstr>Team Fund Manager</vt:lpstr>
      <vt:lpstr>PowerPoint-presentatie</vt:lpstr>
      <vt:lpstr>   Contact</vt:lpstr>
      <vt:lpstr>PowerPoint-presentatie</vt:lpstr>
    </vt:vector>
  </TitlesOfParts>
  <Company>Aglaia-Biomedical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VLB</dc:title>
  <dc:creator>M. Krul</dc:creator>
  <cp:lastModifiedBy>Eric van der Putten</cp:lastModifiedBy>
  <cp:revision>447</cp:revision>
  <cp:lastPrinted>2014-05-26T09:44:14Z</cp:lastPrinted>
  <dcterms:created xsi:type="dcterms:W3CDTF">2010-11-22T10:01:46Z</dcterms:created>
  <dcterms:modified xsi:type="dcterms:W3CDTF">2015-09-29T09:16:47Z</dcterms:modified>
</cp:coreProperties>
</file>